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sldIdLst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013" autoAdjust="0"/>
  </p:normalViewPr>
  <p:slideViewPr>
    <p:cSldViewPr showGuides="1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3/19/2020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sl-SI" baseline="0" dirty="0" smtClean="0"/>
              <a:t>Ponovi o vokalni glasbi v renesansi (madrigal, motet, maša)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baseline="0" dirty="0" smtClean="0"/>
              <a:t>Kaj je nasprotje vokalne?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baseline="0" dirty="0" smtClean="0"/>
              <a:t>Kaj je za instrumentalno značilno?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70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https://youtu.be/hizX1a77GYc?t=18</a:t>
            </a:r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89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sl-SI" baseline="0" dirty="0" smtClean="0"/>
              <a:t>Kaj ima </a:t>
            </a:r>
            <a:r>
              <a:rPr lang="sl-SI" baseline="0" dirty="0" err="1" smtClean="0"/>
              <a:t>tabulatura</a:t>
            </a:r>
            <a:r>
              <a:rPr lang="sl-SI" baseline="0" dirty="0" smtClean="0"/>
              <a:t> skupnega s kvadratno notacijo?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baseline="0" dirty="0" smtClean="0"/>
              <a:t>4 črte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endParaRPr lang="sl-SI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sl-SI" baseline="0" dirty="0" smtClean="0"/>
              <a:t>2. V čem se razlikuje </a:t>
            </a:r>
            <a:r>
              <a:rPr lang="sl-SI" baseline="0" dirty="0" err="1" smtClean="0"/>
              <a:t>tabulatura</a:t>
            </a:r>
            <a:r>
              <a:rPr lang="sl-SI" baseline="0" dirty="0" smtClean="0"/>
              <a:t> in sodobni notni zapis?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baseline="0" dirty="0" smtClean="0"/>
              <a:t>Št. Črt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baseline="0" dirty="0" smtClean="0"/>
              <a:t>Ni violinskega ključa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baseline="0" dirty="0" smtClean="0"/>
              <a:t>Ni not z okroglo glavico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baseline="0" dirty="0" smtClean="0"/>
              <a:t>Številke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34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sl-SI" baseline="0" dirty="0" smtClean="0"/>
              <a:t>To ni NOTNI zapis. Uporablja se še danes, predvsem za kitaro in harmoniko.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54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sl-SI" baseline="0" dirty="0" smtClean="0"/>
              <a:t>Za </a:t>
            </a:r>
            <a:r>
              <a:rPr lang="sl-SI" baseline="0" dirty="0" err="1" smtClean="0"/>
              <a:t>frajtonerco</a:t>
            </a:r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82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824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90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9713" y="2236362"/>
            <a:ext cx="85087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INSTRUMENTALNA   GLASBA</a:t>
            </a:r>
          </a:p>
          <a:p>
            <a:pPr algn="ctr"/>
            <a:r>
              <a:rPr lang="sl-SI" sz="5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V   </a:t>
            </a:r>
            <a:r>
              <a:rPr lang="sl-SI" sz="5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RENESANSI</a:t>
            </a:r>
          </a:p>
          <a:p>
            <a:pPr lvl="0"/>
            <a:r>
              <a:rPr lang="sl-SI" sz="2400" dirty="0"/>
              <a:t>Ponovi o vokalni glasbi v renesansi (madrigal, motet, maša)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sz="2400" dirty="0"/>
              <a:t>Kaj je nasprotje vokalne?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sz="2400" dirty="0"/>
              <a:t>Kaj je za instrumentalno značilno?</a:t>
            </a:r>
          </a:p>
          <a:p>
            <a:pPr algn="ctr"/>
            <a:endParaRPr lang="sl-SI" sz="5000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0992" y="2308039"/>
            <a:ext cx="76525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8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POSLUŠAJ!</a:t>
            </a:r>
          </a:p>
          <a:p>
            <a:pPr algn="ctr"/>
            <a:r>
              <a:rPr lang="sl-SI" sz="4000" dirty="0"/>
              <a:t>https://youtu.be/hizX1a77GYc?t=18</a:t>
            </a:r>
          </a:p>
          <a:p>
            <a:pPr algn="ctr"/>
            <a:endParaRPr lang="sl-SI" sz="4800" b="1" dirty="0" smtClean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  <p:sp>
        <p:nvSpPr>
          <p:cNvPr id="54" name="TextBox 52"/>
          <p:cNvSpPr txBox="1"/>
          <p:nvPr/>
        </p:nvSpPr>
        <p:spPr>
          <a:xfrm>
            <a:off x="1616075" y="4237860"/>
            <a:ext cx="61718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8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Poimenuj glasbilo!</a:t>
            </a:r>
          </a:p>
          <a:p>
            <a:pPr algn="ctr"/>
            <a:r>
              <a:rPr lang="sl-SI" sz="8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  <a:sym typeface="Wingdings" panose="05000000000000000000" pitchFamily="2" charset="2"/>
              </a:rPr>
              <a:t> LUTNJA</a:t>
            </a:r>
            <a:endParaRPr lang="sl-SI" sz="8000" b="1" dirty="0" smtClean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svr.si/data/upload/dgr_6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112"/>
            <a:ext cx="4536504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 smtClean="0"/>
                <a:t>kdmkl</a:t>
              </a:r>
              <a:endParaRPr lang="sl-SI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/>
          <a:srcRect l="33188" t="39611" r="29327" b="13991"/>
          <a:stretch/>
        </p:blipFill>
        <p:spPr>
          <a:xfrm>
            <a:off x="18661" y="-4588"/>
            <a:ext cx="9003602" cy="6268864"/>
          </a:xfrm>
          <a:prstGeom prst="rect">
            <a:avLst/>
          </a:prstGeom>
        </p:spPr>
      </p:pic>
      <p:sp>
        <p:nvSpPr>
          <p:cNvPr id="55" name="TextBox 52"/>
          <p:cNvSpPr txBox="1"/>
          <p:nvPr/>
        </p:nvSpPr>
        <p:spPr>
          <a:xfrm>
            <a:off x="2432475" y="6222886"/>
            <a:ext cx="4424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Zapis glasbe z inštrumente</a:t>
            </a:r>
            <a:endParaRPr lang="sl-SI" sz="4000" b="1" dirty="0">
              <a:solidFill>
                <a:schemeClr val="bg1">
                  <a:lumMod val="95000"/>
                  <a:lumOff val="5000"/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54" name="TextBox 52"/>
          <p:cNvSpPr txBox="1"/>
          <p:nvPr/>
        </p:nvSpPr>
        <p:spPr>
          <a:xfrm>
            <a:off x="2208709" y="2308039"/>
            <a:ext cx="5117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6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TABULATURE</a:t>
            </a:r>
            <a:endParaRPr lang="sl-SI" sz="6000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  <p:sp>
        <p:nvSpPr>
          <p:cNvPr id="55" name="TextBox 52"/>
          <p:cNvSpPr txBox="1"/>
          <p:nvPr/>
        </p:nvSpPr>
        <p:spPr>
          <a:xfrm>
            <a:off x="436042" y="2906961"/>
            <a:ext cx="85731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0000">
                    <a:alpha val="60000"/>
                  </a:srgb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… zapis prijemov</a:t>
            </a:r>
          </a:p>
          <a:p>
            <a:pPr algn="ctr"/>
            <a:r>
              <a:rPr lang="sl-SI" sz="3600" b="1" dirty="0" smtClean="0">
                <a:solidFill>
                  <a:srgbClr val="FF0000">
                    <a:alpha val="60000"/>
                  </a:srgb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na instrumentu! </a:t>
            </a:r>
            <a:endParaRPr lang="sl-SI" sz="3600" b="1" dirty="0" smtClean="0">
              <a:solidFill>
                <a:srgbClr val="FF0000">
                  <a:alpha val="60000"/>
                </a:srgb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sl-SI" sz="2000" dirty="0"/>
              <a:t>Kaj ima </a:t>
            </a:r>
            <a:r>
              <a:rPr lang="sl-SI" sz="2000" dirty="0" err="1"/>
              <a:t>tabulatura</a:t>
            </a:r>
            <a:r>
              <a:rPr lang="sl-SI" sz="2000" dirty="0"/>
              <a:t> skupnega s kvadratno notacijo?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sl-SI" sz="2000" dirty="0"/>
              <a:t>4 črte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endParaRPr lang="sl-SI" sz="2000" dirty="0"/>
          </a:p>
          <a:p>
            <a:pPr lvl="0"/>
            <a:r>
              <a:rPr lang="sl-SI" sz="2000" dirty="0"/>
              <a:t>2. V čem se razlikuje </a:t>
            </a:r>
            <a:r>
              <a:rPr lang="sl-SI" sz="2000" dirty="0" err="1"/>
              <a:t>tabulatura</a:t>
            </a:r>
            <a:r>
              <a:rPr lang="sl-SI" sz="2000" dirty="0"/>
              <a:t> in sodobni notni zapis?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sz="2000" dirty="0"/>
              <a:t>Št. Črt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sz="2000" dirty="0"/>
              <a:t>Ni violinskega ključa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sz="2000" dirty="0"/>
              <a:t>Ni not z okroglo glavico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l-SI" sz="2000" dirty="0"/>
              <a:t>Številke</a:t>
            </a:r>
          </a:p>
          <a:p>
            <a:pPr algn="ctr"/>
            <a:endParaRPr lang="sl-SI" sz="3600" b="1" dirty="0">
              <a:solidFill>
                <a:srgbClr val="FF0000">
                  <a:alpha val="60000"/>
                </a:srgb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  <p:pic>
        <p:nvPicPr>
          <p:cNvPr id="56" name="Picture 2" descr="https://upload.wikimedia.org/wikipedia/commons/thumb/1/13/Diatonic_scale_on_C_tablature_clef.png/220px-Diatonic_scale_on_C_tablature_cle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98" y="52805"/>
            <a:ext cx="3657029" cy="20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1068388"/>
            <a:ext cx="9448800" cy="2665412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pic>
        <p:nvPicPr>
          <p:cNvPr id="1028" name="Picture 4" descr="http://www.diatonko.com/wp-content/uploads/2014/07/Hajde-da-ludujemo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280" r="2816" b="47694"/>
          <a:stretch/>
        </p:blipFill>
        <p:spPr bwMode="auto">
          <a:xfrm>
            <a:off x="42228" y="1858257"/>
            <a:ext cx="9073475" cy="27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54" name="TextBox 52"/>
          <p:cNvSpPr txBox="1"/>
          <p:nvPr/>
        </p:nvSpPr>
        <p:spPr>
          <a:xfrm>
            <a:off x="2283252" y="2308039"/>
            <a:ext cx="49680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8000" b="1" dirty="0" smtClean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Pristina" panose="03060402040406080204" pitchFamily="66" charset="0"/>
              </a:rPr>
              <a:t>„Stara glasba“</a:t>
            </a:r>
            <a:endParaRPr lang="sl-SI" sz="8000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3" name="Rectangle 2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47667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chemeClr val="bg1"/>
                </a:solidFill>
              </a:rPr>
              <a:t>INŠTRUMENTALNA GLASBA V RENESANSI</a:t>
            </a:r>
          </a:p>
          <a:p>
            <a:pPr algn="ctr"/>
            <a:endParaRPr lang="sl-SI" sz="4000" dirty="0" smtClean="0"/>
          </a:p>
          <a:p>
            <a:endParaRPr lang="sl-SI" sz="4000" dirty="0"/>
          </a:p>
        </p:txBody>
      </p:sp>
      <p:sp>
        <p:nvSpPr>
          <p:cNvPr id="8" name="Rectangle 7"/>
          <p:cNvSpPr/>
          <p:nvPr/>
        </p:nvSpPr>
        <p:spPr>
          <a:xfrm>
            <a:off x="107504" y="1916832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TABULATURA = zapis prijemov na inštrumentu. </a:t>
            </a:r>
          </a:p>
          <a:p>
            <a:endParaRPr lang="sl-SI" sz="28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r>
              <a:rPr lang="sl-SI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Inštrumenti v renesansi: Lutnja, orgle, čembalo. </a:t>
            </a:r>
          </a:p>
          <a:p>
            <a:endParaRPr lang="sl-SI" sz="28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r>
              <a:rPr lang="sl-SI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V Sloveniji staro renesančno glasbo ohranjata dva festivala: </a:t>
            </a:r>
            <a:endParaRPr lang="sl-SI" sz="2800" dirty="0" smtClean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r>
              <a:rPr lang="sl-SI" sz="28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Festival </a:t>
            </a:r>
            <a:r>
              <a:rPr lang="sl-SI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Brežice in Festival Radovljica.</a:t>
            </a:r>
            <a:r>
              <a:rPr lang="sl-SI" sz="1600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endParaRPr lang="sl-SI" sz="1600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46002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_and_layered_background_with_title_TP1020116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DCD75C-D15C-44A5-B9E1-63C227CFF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Ozadje s teksturo in več plastmi ter z naslovom</Template>
  <TotalTime>0</TotalTime>
  <Words>216</Words>
  <Application>Microsoft Office PowerPoint</Application>
  <PresentationFormat>Diaprojekcija na zaslonu (4:3)</PresentationFormat>
  <Paragraphs>52</Paragraphs>
  <Slides>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Pristina</vt:lpstr>
      <vt:lpstr>Wingdings</vt:lpstr>
      <vt:lpstr>Textured_and_layered_background_with_title_TP102011624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2016-01-06T10:37:19Z</dcterms:created>
  <dcterms:modified xsi:type="dcterms:W3CDTF">2020-03-19T07:44:37Z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